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9" r:id="rId4"/>
    <p:sldId id="258" r:id="rId5"/>
    <p:sldId id="260" r:id="rId6"/>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8" autoAdjust="0"/>
  </p:normalViewPr>
  <p:slideViewPr>
    <p:cSldViewPr>
      <p:cViewPr>
        <p:scale>
          <a:sx n="96" d="100"/>
          <a:sy n="96" d="100"/>
        </p:scale>
        <p:origin x="-420"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A3DD817-0EC4-49CB-951E-DF3BF18BE5E9}" type="datetimeFigureOut">
              <a:rPr lang="hu-HU"/>
              <a:pPr>
                <a:defRPr/>
              </a:pPr>
              <a:t>2012.03.01.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988CCAC-AE93-427C-AE1C-7B521C6FACB6}"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akép helye 1"/>
          <p:cNvSpPr>
            <a:spLocks noGrp="1" noRot="1" noChangeAspect="1"/>
          </p:cNvSpPr>
          <p:nvPr>
            <p:ph type="sldImg"/>
          </p:nvPr>
        </p:nvSpPr>
        <p:spPr bwMode="auto">
          <a:noFill/>
          <a:ln>
            <a:solidFill>
              <a:srgbClr val="000000"/>
            </a:solidFill>
            <a:miter lim="800000"/>
            <a:headEnd/>
            <a:tailEnd/>
          </a:ln>
        </p:spPr>
      </p:sp>
      <p:sp>
        <p:nvSpPr>
          <p:cNvPr id="17410"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17411"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39945D-865F-4F62-A82E-C5CEB5006093}" type="slidenum">
              <a:rPr lang="hu-HU"/>
              <a:pPr fontAlgn="base">
                <a:spcBef>
                  <a:spcPct val="0"/>
                </a:spcBef>
                <a:spcAft>
                  <a:spcPct val="0"/>
                </a:spcAft>
              </a:pPr>
              <a:t>3</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iakép helye 1"/>
          <p:cNvSpPr>
            <a:spLocks noGrp="1" noRot="1" noChangeAspect="1"/>
          </p:cNvSpPr>
          <p:nvPr>
            <p:ph type="sldImg"/>
          </p:nvPr>
        </p:nvSpPr>
        <p:spPr bwMode="auto">
          <a:noFill/>
          <a:ln>
            <a:solidFill>
              <a:srgbClr val="000000"/>
            </a:solidFill>
            <a:miter lim="800000"/>
            <a:headEnd/>
            <a:tailEnd/>
          </a:ln>
        </p:spPr>
      </p:sp>
      <p:sp>
        <p:nvSpPr>
          <p:cNvPr id="20482"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20483"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33736F-828C-41F6-9BAE-2E64A368A447}" type="slidenum">
              <a:rPr lang="hu-HU"/>
              <a:pPr fontAlgn="base">
                <a:spcBef>
                  <a:spcPct val="0"/>
                </a:spcBef>
                <a:spcAft>
                  <a:spcPct val="0"/>
                </a:spcAft>
              </a:pPr>
              <a:t>5</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cxnSp>
        <p:nvCxnSpPr>
          <p:cNvPr id="4" name="Egyenes összekötő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Egyenes összekötő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zis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Alcím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28" name="Cím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hu-HU" smtClean="0"/>
              <a:t>Mintacím szerkesztése</a:t>
            </a:r>
            <a:endParaRPr lang="en-US"/>
          </a:p>
        </p:txBody>
      </p:sp>
      <p:sp>
        <p:nvSpPr>
          <p:cNvPr id="7" name="Dátum helye 14"/>
          <p:cNvSpPr>
            <a:spLocks noGrp="1"/>
          </p:cNvSpPr>
          <p:nvPr>
            <p:ph type="dt" sz="half" idx="10"/>
          </p:nvPr>
        </p:nvSpPr>
        <p:spPr/>
        <p:txBody>
          <a:bodyPr/>
          <a:lstStyle>
            <a:lvl1pPr>
              <a:defRPr/>
            </a:lvl1pPr>
          </a:lstStyle>
          <a:p>
            <a:pPr>
              <a:defRPr/>
            </a:pPr>
            <a:fld id="{2AB55D1E-37F2-4F6B-920B-8F355D771AF2}" type="datetimeFigureOut">
              <a:rPr lang="hu-HU"/>
              <a:pPr>
                <a:defRPr/>
              </a:pPr>
              <a:t>2012.03.01.</a:t>
            </a:fld>
            <a:endParaRPr lang="hu-HU"/>
          </a:p>
        </p:txBody>
      </p:sp>
      <p:sp>
        <p:nvSpPr>
          <p:cNvPr id="8" name="Dia számának helye 15"/>
          <p:cNvSpPr>
            <a:spLocks noGrp="1"/>
          </p:cNvSpPr>
          <p:nvPr>
            <p:ph type="sldNum" sz="quarter" idx="11"/>
          </p:nvPr>
        </p:nvSpPr>
        <p:spPr/>
        <p:txBody>
          <a:bodyPr/>
          <a:lstStyle>
            <a:lvl1pPr>
              <a:defRPr/>
            </a:lvl1pPr>
          </a:lstStyle>
          <a:p>
            <a:pPr>
              <a:defRPr/>
            </a:pPr>
            <a:fld id="{D111F662-2854-4B79-872A-90D252EAB35A}" type="slidenum">
              <a:rPr lang="hu-HU"/>
              <a:pPr>
                <a:defRPr/>
              </a:pPr>
              <a:t>‹#›</a:t>
            </a:fld>
            <a:endParaRPr lang="hu-HU"/>
          </a:p>
        </p:txBody>
      </p:sp>
      <p:sp>
        <p:nvSpPr>
          <p:cNvPr id="10" name="Élőláb helye 16"/>
          <p:cNvSpPr>
            <a:spLocks noGrp="1"/>
          </p:cNvSpPr>
          <p:nvPr>
            <p:ph type="ftr" sz="quarter" idx="12"/>
          </p:nvPr>
        </p:nvSpPr>
        <p:spPr/>
        <p:txBody>
          <a:bodyPr/>
          <a:lstStyle>
            <a:lvl1pPr>
              <a:defRPr/>
            </a:lvl1pPr>
          </a:lstStyle>
          <a:p>
            <a:pPr>
              <a:defRPr/>
            </a:pPr>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23"/>
          <p:cNvSpPr>
            <a:spLocks noGrp="1"/>
          </p:cNvSpPr>
          <p:nvPr>
            <p:ph type="dt" sz="half" idx="10"/>
          </p:nvPr>
        </p:nvSpPr>
        <p:spPr/>
        <p:txBody>
          <a:bodyPr/>
          <a:lstStyle>
            <a:lvl1pPr>
              <a:defRPr/>
            </a:lvl1pPr>
          </a:lstStyle>
          <a:p>
            <a:pPr>
              <a:defRPr/>
            </a:pPr>
            <a:fld id="{A7A0025A-7048-4EE0-AE5B-6EC83015466F}" type="datetimeFigureOut">
              <a:rPr lang="hu-HU"/>
              <a:pPr>
                <a:defRPr/>
              </a:pPr>
              <a:t>2012.03.01.</a:t>
            </a:fld>
            <a:endParaRPr lang="hu-HU"/>
          </a:p>
        </p:txBody>
      </p:sp>
      <p:sp>
        <p:nvSpPr>
          <p:cNvPr id="5" name="Élőláb helye 9"/>
          <p:cNvSpPr>
            <a:spLocks noGrp="1"/>
          </p:cNvSpPr>
          <p:nvPr>
            <p:ph type="ftr" sz="quarter" idx="11"/>
          </p:nvPr>
        </p:nvSpPr>
        <p:spPr/>
        <p:txBody>
          <a:bodyPr/>
          <a:lstStyle>
            <a:lvl1pPr>
              <a:defRPr/>
            </a:lvl1pPr>
          </a:lstStyle>
          <a:p>
            <a:pPr>
              <a:defRPr/>
            </a:pPr>
            <a:endParaRPr lang="hu-HU"/>
          </a:p>
        </p:txBody>
      </p:sp>
      <p:sp>
        <p:nvSpPr>
          <p:cNvPr id="6" name="Dia számának helye 21"/>
          <p:cNvSpPr>
            <a:spLocks noGrp="1"/>
          </p:cNvSpPr>
          <p:nvPr>
            <p:ph type="sldNum" sz="quarter" idx="12"/>
          </p:nvPr>
        </p:nvSpPr>
        <p:spPr/>
        <p:txBody>
          <a:bodyPr/>
          <a:lstStyle>
            <a:lvl1pPr>
              <a:defRPr/>
            </a:lvl1pPr>
          </a:lstStyle>
          <a:p>
            <a:pPr>
              <a:defRPr/>
            </a:pPr>
            <a:fld id="{7F68B711-503D-43C3-8F3D-39685DC1FF6E}"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23"/>
          <p:cNvSpPr>
            <a:spLocks noGrp="1"/>
          </p:cNvSpPr>
          <p:nvPr>
            <p:ph type="dt" sz="half" idx="10"/>
          </p:nvPr>
        </p:nvSpPr>
        <p:spPr/>
        <p:txBody>
          <a:bodyPr/>
          <a:lstStyle>
            <a:lvl1pPr>
              <a:defRPr/>
            </a:lvl1pPr>
          </a:lstStyle>
          <a:p>
            <a:pPr>
              <a:defRPr/>
            </a:pPr>
            <a:fld id="{02AF56A6-511E-4818-A187-3FC23E320978}" type="datetimeFigureOut">
              <a:rPr lang="hu-HU"/>
              <a:pPr>
                <a:defRPr/>
              </a:pPr>
              <a:t>2012.03.01.</a:t>
            </a:fld>
            <a:endParaRPr lang="hu-HU"/>
          </a:p>
        </p:txBody>
      </p:sp>
      <p:sp>
        <p:nvSpPr>
          <p:cNvPr id="5" name="Élőláb helye 9"/>
          <p:cNvSpPr>
            <a:spLocks noGrp="1"/>
          </p:cNvSpPr>
          <p:nvPr>
            <p:ph type="ftr" sz="quarter" idx="11"/>
          </p:nvPr>
        </p:nvSpPr>
        <p:spPr/>
        <p:txBody>
          <a:bodyPr/>
          <a:lstStyle>
            <a:lvl1pPr>
              <a:defRPr/>
            </a:lvl1pPr>
          </a:lstStyle>
          <a:p>
            <a:pPr>
              <a:defRPr/>
            </a:pPr>
            <a:endParaRPr lang="hu-HU"/>
          </a:p>
        </p:txBody>
      </p:sp>
      <p:sp>
        <p:nvSpPr>
          <p:cNvPr id="6" name="Dia számának helye 21"/>
          <p:cNvSpPr>
            <a:spLocks noGrp="1"/>
          </p:cNvSpPr>
          <p:nvPr>
            <p:ph type="sldNum" sz="quarter" idx="12"/>
          </p:nvPr>
        </p:nvSpPr>
        <p:spPr/>
        <p:txBody>
          <a:bodyPr/>
          <a:lstStyle>
            <a:lvl1pPr>
              <a:defRPr/>
            </a:lvl1pPr>
          </a:lstStyle>
          <a:p>
            <a:pPr>
              <a:defRPr/>
            </a:pPr>
            <a:fld id="{1190AF5E-4B2D-4BA7-A090-11216F23233E}"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Tartalom helye 8"/>
          <p:cNvSpPr>
            <a:spLocks noGrp="1"/>
          </p:cNvSpPr>
          <p:nvPr>
            <p:ph idx="1"/>
          </p:nvPr>
        </p:nvSpPr>
        <p:spPr>
          <a:xfrm>
            <a:off x="457200" y="1524000"/>
            <a:ext cx="8229600" cy="4572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7" name="Cím 16"/>
          <p:cNvSpPr>
            <a:spLocks noGrp="1"/>
          </p:cNvSpPr>
          <p:nvPr>
            <p:ph type="title"/>
          </p:nvPr>
        </p:nvSpPr>
        <p:spPr/>
        <p:txBody>
          <a:bodyPr rtlCol="0"/>
          <a:lstStyle/>
          <a:p>
            <a:r>
              <a:rPr lang="hu-HU" smtClean="0"/>
              <a:t>Mintacím szerkesztése</a:t>
            </a:r>
            <a:endParaRPr lang="en-US"/>
          </a:p>
        </p:txBody>
      </p:sp>
      <p:sp>
        <p:nvSpPr>
          <p:cNvPr id="4" name="Dátum helye 23"/>
          <p:cNvSpPr>
            <a:spLocks noGrp="1"/>
          </p:cNvSpPr>
          <p:nvPr>
            <p:ph type="dt" sz="half" idx="10"/>
          </p:nvPr>
        </p:nvSpPr>
        <p:spPr/>
        <p:txBody>
          <a:bodyPr/>
          <a:lstStyle>
            <a:lvl1pPr>
              <a:defRPr/>
            </a:lvl1pPr>
          </a:lstStyle>
          <a:p>
            <a:pPr>
              <a:defRPr/>
            </a:pPr>
            <a:fld id="{BC01B386-2057-4087-B691-B2115D4067CD}" type="datetimeFigureOut">
              <a:rPr lang="hu-HU"/>
              <a:pPr>
                <a:defRPr/>
              </a:pPr>
              <a:t>2012.03.01.</a:t>
            </a:fld>
            <a:endParaRPr lang="hu-HU"/>
          </a:p>
        </p:txBody>
      </p:sp>
      <p:sp>
        <p:nvSpPr>
          <p:cNvPr id="5" name="Élőláb helye 9"/>
          <p:cNvSpPr>
            <a:spLocks noGrp="1"/>
          </p:cNvSpPr>
          <p:nvPr>
            <p:ph type="ftr" sz="quarter" idx="11"/>
          </p:nvPr>
        </p:nvSpPr>
        <p:spPr/>
        <p:txBody>
          <a:bodyPr/>
          <a:lstStyle>
            <a:lvl1pPr>
              <a:defRPr/>
            </a:lvl1pPr>
          </a:lstStyle>
          <a:p>
            <a:pPr>
              <a:defRPr/>
            </a:pPr>
            <a:endParaRPr lang="hu-HU"/>
          </a:p>
        </p:txBody>
      </p:sp>
      <p:sp>
        <p:nvSpPr>
          <p:cNvPr id="6" name="Dia számának helye 21"/>
          <p:cNvSpPr>
            <a:spLocks noGrp="1"/>
          </p:cNvSpPr>
          <p:nvPr>
            <p:ph type="sldNum" sz="quarter" idx="12"/>
          </p:nvPr>
        </p:nvSpPr>
        <p:spPr/>
        <p:txBody>
          <a:bodyPr/>
          <a:lstStyle>
            <a:lvl1pPr>
              <a:defRPr/>
            </a:lvl1pPr>
          </a:lstStyle>
          <a:p>
            <a:pPr>
              <a:defRPr/>
            </a:pPr>
            <a:fld id="{4D6401C4-E4C4-492E-9059-05F5BF8F5E43}"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cxnSp>
        <p:nvCxnSpPr>
          <p:cNvPr id="4" name="Egyenes összekötő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hu-HU" smtClean="0"/>
              <a:t>Mintacím szerkesztése</a:t>
            </a:r>
            <a:endParaRPr lang="en-US"/>
          </a:p>
        </p:txBody>
      </p:sp>
      <p:sp>
        <p:nvSpPr>
          <p:cNvPr id="3" name="Szöveg helye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A1292EA2-6BFD-450C-9B6E-4C9D421E5C8A}" type="datetimeFigureOut">
              <a:rPr lang="hu-HU"/>
              <a:pPr>
                <a:defRPr/>
              </a:pPr>
              <a:t>2012.03.01.</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5A33DB3-7411-4CE8-96E1-91BA54E0EDD1}"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11" name="Tartalom helye 10"/>
          <p:cNvSpPr>
            <a:spLocks noGrp="1"/>
          </p:cNvSpPr>
          <p:nvPr>
            <p:ph sz="half" idx="1"/>
          </p:nvPr>
        </p:nvSpPr>
        <p:spPr>
          <a:xfrm>
            <a:off x="457200" y="1524000"/>
            <a:ext cx="4059936" cy="4572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3" name="Tartalom helye 12"/>
          <p:cNvSpPr>
            <a:spLocks noGrp="1"/>
          </p:cNvSpPr>
          <p:nvPr>
            <p:ph sz="half" idx="2"/>
          </p:nvPr>
        </p:nvSpPr>
        <p:spPr>
          <a:xfrm>
            <a:off x="4648200" y="1524000"/>
            <a:ext cx="4059936" cy="4572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23"/>
          <p:cNvSpPr>
            <a:spLocks noGrp="1"/>
          </p:cNvSpPr>
          <p:nvPr>
            <p:ph type="dt" sz="half" idx="10"/>
          </p:nvPr>
        </p:nvSpPr>
        <p:spPr/>
        <p:txBody>
          <a:bodyPr/>
          <a:lstStyle>
            <a:lvl1pPr>
              <a:defRPr/>
            </a:lvl1pPr>
          </a:lstStyle>
          <a:p>
            <a:pPr>
              <a:defRPr/>
            </a:pPr>
            <a:fld id="{98DC3424-4613-45C4-AF27-37D2E423434F}" type="datetimeFigureOut">
              <a:rPr lang="hu-HU"/>
              <a:pPr>
                <a:defRPr/>
              </a:pPr>
              <a:t>2012.03.01.</a:t>
            </a:fld>
            <a:endParaRPr lang="hu-HU"/>
          </a:p>
        </p:txBody>
      </p:sp>
      <p:sp>
        <p:nvSpPr>
          <p:cNvPr id="6" name="Élőláb helye 9"/>
          <p:cNvSpPr>
            <a:spLocks noGrp="1"/>
          </p:cNvSpPr>
          <p:nvPr>
            <p:ph type="ftr" sz="quarter" idx="11"/>
          </p:nvPr>
        </p:nvSpPr>
        <p:spPr/>
        <p:txBody>
          <a:bodyPr/>
          <a:lstStyle>
            <a:lvl1pPr>
              <a:defRPr/>
            </a:lvl1pPr>
          </a:lstStyle>
          <a:p>
            <a:pPr>
              <a:defRPr/>
            </a:pPr>
            <a:endParaRPr lang="hu-HU"/>
          </a:p>
        </p:txBody>
      </p:sp>
      <p:sp>
        <p:nvSpPr>
          <p:cNvPr id="7" name="Dia számának helye 21"/>
          <p:cNvSpPr>
            <a:spLocks noGrp="1"/>
          </p:cNvSpPr>
          <p:nvPr>
            <p:ph type="sldNum" sz="quarter" idx="12"/>
          </p:nvPr>
        </p:nvSpPr>
        <p:spPr/>
        <p:txBody>
          <a:bodyPr/>
          <a:lstStyle>
            <a:lvl1pPr>
              <a:defRPr/>
            </a:lvl1pPr>
          </a:lstStyle>
          <a:p>
            <a:pPr>
              <a:defRPr/>
            </a:pPr>
            <a:fld id="{DCFB738B-D949-473B-AB0E-AD9588CF0435}"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cxnSp>
        <p:nvCxnSpPr>
          <p:cNvPr id="7" name="Egyenes összekötő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Egyenes összekötő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zöveg hely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32" name="Tartalom helye 31"/>
          <p:cNvSpPr>
            <a:spLocks noGrp="1"/>
          </p:cNvSpPr>
          <p:nvPr>
            <p:ph sz="half" idx="2"/>
          </p:nvPr>
        </p:nvSpPr>
        <p:spPr>
          <a:xfrm>
            <a:off x="457200" y="2201896"/>
            <a:ext cx="4038600" cy="391363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34" name="Tartalom helye 33"/>
          <p:cNvSpPr>
            <a:spLocks noGrp="1"/>
          </p:cNvSpPr>
          <p:nvPr>
            <p:ph sz="quarter" idx="4"/>
          </p:nvPr>
        </p:nvSpPr>
        <p:spPr>
          <a:xfrm>
            <a:off x="4649788" y="2201896"/>
            <a:ext cx="4038600" cy="391363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2" name="Cím 1"/>
          <p:cNvSpPr>
            <a:spLocks noGrp="1"/>
          </p:cNvSpPr>
          <p:nvPr>
            <p:ph type="title"/>
          </p:nvPr>
        </p:nvSpPr>
        <p:spPr>
          <a:xfrm>
            <a:off x="457200" y="155448"/>
            <a:ext cx="8229600" cy="1143000"/>
          </a:xfrm>
        </p:spPr>
        <p:txBody>
          <a:bodyPr/>
          <a:lstStyle>
            <a:lvl1pPr>
              <a:defRPr/>
            </a:lvl1pPr>
          </a:lstStyle>
          <a:p>
            <a:r>
              <a:rPr lang="hu-HU" smtClean="0"/>
              <a:t>Mintacím szerkesztése</a:t>
            </a:r>
            <a:endParaRPr lang="en-US"/>
          </a:p>
        </p:txBody>
      </p:sp>
      <p:sp>
        <p:nvSpPr>
          <p:cNvPr id="12" name="Szöveg hely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9" name="Dia számának helye 8"/>
          <p:cNvSpPr>
            <a:spLocks noGrp="1"/>
          </p:cNvSpPr>
          <p:nvPr>
            <p:ph type="sldNum" sz="quarter" idx="10"/>
          </p:nvPr>
        </p:nvSpPr>
        <p:spPr/>
        <p:txBody>
          <a:bodyPr/>
          <a:lstStyle>
            <a:lvl1pPr>
              <a:defRPr/>
            </a:lvl1pPr>
          </a:lstStyle>
          <a:p>
            <a:pPr>
              <a:defRPr/>
            </a:pPr>
            <a:fld id="{3EC2E197-0C72-4C4A-A37C-799A823B9170}" type="slidenum">
              <a:rPr lang="hu-HU"/>
              <a:pPr>
                <a:defRPr/>
              </a:pPr>
              <a:t>‹#›</a:t>
            </a:fld>
            <a:endParaRPr lang="hu-HU"/>
          </a:p>
        </p:txBody>
      </p:sp>
      <p:sp>
        <p:nvSpPr>
          <p:cNvPr id="10" name="Élőláb helye 7"/>
          <p:cNvSpPr>
            <a:spLocks noGrp="1"/>
          </p:cNvSpPr>
          <p:nvPr>
            <p:ph type="ftr" sz="quarter" idx="11"/>
          </p:nvPr>
        </p:nvSpPr>
        <p:spPr/>
        <p:txBody>
          <a:bodyPr/>
          <a:lstStyle>
            <a:lvl1pPr>
              <a:defRPr/>
            </a:lvl1pPr>
          </a:lstStyle>
          <a:p>
            <a:pPr>
              <a:defRPr/>
            </a:pPr>
            <a:endParaRPr lang="hu-HU"/>
          </a:p>
        </p:txBody>
      </p:sp>
      <p:sp>
        <p:nvSpPr>
          <p:cNvPr id="11" name="Dátum helye 6"/>
          <p:cNvSpPr>
            <a:spLocks noGrp="1"/>
          </p:cNvSpPr>
          <p:nvPr>
            <p:ph type="dt" sz="half" idx="12"/>
          </p:nvPr>
        </p:nvSpPr>
        <p:spPr/>
        <p:txBody>
          <a:bodyPr/>
          <a:lstStyle>
            <a:lvl1pPr>
              <a:defRPr/>
            </a:lvl1pPr>
          </a:lstStyle>
          <a:p>
            <a:pPr>
              <a:defRPr/>
            </a:pPr>
            <a:fld id="{33416117-BC91-4430-B13F-35DE8B7F683B}" type="datetimeFigureOut">
              <a:rPr lang="hu-HU"/>
              <a:pPr>
                <a:defRPr/>
              </a:pPr>
              <a:t>2012.03.01.</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3"/>
          <p:cNvSpPr>
            <a:spLocks noGrp="1"/>
          </p:cNvSpPr>
          <p:nvPr>
            <p:ph type="dt" sz="half" idx="10"/>
          </p:nvPr>
        </p:nvSpPr>
        <p:spPr/>
        <p:txBody>
          <a:bodyPr/>
          <a:lstStyle>
            <a:lvl1pPr>
              <a:defRPr/>
            </a:lvl1pPr>
          </a:lstStyle>
          <a:p>
            <a:pPr>
              <a:defRPr/>
            </a:pPr>
            <a:fld id="{2AE5076F-BE48-47DB-B4B4-1DBE7C4B2C03}" type="datetimeFigureOut">
              <a:rPr lang="hu-HU"/>
              <a:pPr>
                <a:defRPr/>
              </a:pPr>
              <a:t>2012.03.01.</a:t>
            </a:fld>
            <a:endParaRPr lang="hu-HU"/>
          </a:p>
        </p:txBody>
      </p:sp>
      <p:sp>
        <p:nvSpPr>
          <p:cNvPr id="4" name="Élőláb helye 9"/>
          <p:cNvSpPr>
            <a:spLocks noGrp="1"/>
          </p:cNvSpPr>
          <p:nvPr>
            <p:ph type="ftr" sz="quarter" idx="11"/>
          </p:nvPr>
        </p:nvSpPr>
        <p:spPr/>
        <p:txBody>
          <a:bodyPr/>
          <a:lstStyle>
            <a:lvl1pPr>
              <a:defRPr/>
            </a:lvl1pPr>
          </a:lstStyle>
          <a:p>
            <a:pPr>
              <a:defRPr/>
            </a:pPr>
            <a:endParaRPr lang="hu-HU"/>
          </a:p>
        </p:txBody>
      </p:sp>
      <p:sp>
        <p:nvSpPr>
          <p:cNvPr id="5" name="Dia számának helye 21"/>
          <p:cNvSpPr>
            <a:spLocks noGrp="1"/>
          </p:cNvSpPr>
          <p:nvPr>
            <p:ph type="sldNum" sz="quarter" idx="12"/>
          </p:nvPr>
        </p:nvSpPr>
        <p:spPr/>
        <p:txBody>
          <a:bodyPr/>
          <a:lstStyle>
            <a:lvl1pPr>
              <a:defRPr/>
            </a:lvl1pPr>
          </a:lstStyle>
          <a:p>
            <a:pPr>
              <a:defRPr/>
            </a:pPr>
            <a:fld id="{F6E70BBB-21EF-42C5-B3B8-FB028ED1A5CE}"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23"/>
          <p:cNvSpPr>
            <a:spLocks noGrp="1"/>
          </p:cNvSpPr>
          <p:nvPr>
            <p:ph type="dt" sz="half" idx="10"/>
          </p:nvPr>
        </p:nvSpPr>
        <p:spPr/>
        <p:txBody>
          <a:bodyPr/>
          <a:lstStyle>
            <a:lvl1pPr>
              <a:defRPr/>
            </a:lvl1pPr>
          </a:lstStyle>
          <a:p>
            <a:pPr>
              <a:defRPr/>
            </a:pPr>
            <a:fld id="{6FE66617-6AC9-42A3-8C97-71F107FE2720}" type="datetimeFigureOut">
              <a:rPr lang="hu-HU"/>
              <a:pPr>
                <a:defRPr/>
              </a:pPr>
              <a:t>2012.03.01.</a:t>
            </a:fld>
            <a:endParaRPr lang="hu-HU"/>
          </a:p>
        </p:txBody>
      </p:sp>
      <p:sp>
        <p:nvSpPr>
          <p:cNvPr id="3" name="Élőláb helye 9"/>
          <p:cNvSpPr>
            <a:spLocks noGrp="1"/>
          </p:cNvSpPr>
          <p:nvPr>
            <p:ph type="ftr" sz="quarter" idx="11"/>
          </p:nvPr>
        </p:nvSpPr>
        <p:spPr/>
        <p:txBody>
          <a:bodyPr/>
          <a:lstStyle>
            <a:lvl1pPr>
              <a:defRPr/>
            </a:lvl1pPr>
          </a:lstStyle>
          <a:p>
            <a:pPr>
              <a:defRPr/>
            </a:pPr>
            <a:endParaRPr lang="hu-HU"/>
          </a:p>
        </p:txBody>
      </p:sp>
      <p:sp>
        <p:nvSpPr>
          <p:cNvPr id="4" name="Dia számának helye 21"/>
          <p:cNvSpPr>
            <a:spLocks noGrp="1"/>
          </p:cNvSpPr>
          <p:nvPr>
            <p:ph type="sldNum" sz="quarter" idx="12"/>
          </p:nvPr>
        </p:nvSpPr>
        <p:spPr/>
        <p:txBody>
          <a:bodyPr/>
          <a:lstStyle>
            <a:lvl1pPr>
              <a:defRPr/>
            </a:lvl1pPr>
          </a:lstStyle>
          <a:p>
            <a:pPr>
              <a:defRPr/>
            </a:pPr>
            <a:fld id="{3839F8D2-C7B0-4535-A172-BE9A8013BC0D}"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9" name="Tartalom helye 28"/>
          <p:cNvSpPr>
            <a:spLocks noGrp="1"/>
          </p:cNvSpPr>
          <p:nvPr>
            <p:ph sz="quarter" idx="1"/>
          </p:nvPr>
        </p:nvSpPr>
        <p:spPr>
          <a:xfrm>
            <a:off x="457200" y="457200"/>
            <a:ext cx="6248400" cy="57150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3" name="Szöveg helye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hu-HU" smtClean="0"/>
              <a:t>Mintaszöveg szerkesztése</a:t>
            </a:r>
          </a:p>
        </p:txBody>
      </p:sp>
      <p:sp>
        <p:nvSpPr>
          <p:cNvPr id="31" name="Cím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hu-HU" smtClean="0"/>
              <a:t>Mintacím szerkesztése</a:t>
            </a:r>
            <a:endParaRPr lang="en-US"/>
          </a:p>
        </p:txBody>
      </p:sp>
      <p:sp>
        <p:nvSpPr>
          <p:cNvPr id="5" name="Dátum helye 7"/>
          <p:cNvSpPr>
            <a:spLocks noGrp="1"/>
          </p:cNvSpPr>
          <p:nvPr>
            <p:ph type="dt" sz="half" idx="10"/>
          </p:nvPr>
        </p:nvSpPr>
        <p:spPr/>
        <p:txBody>
          <a:bodyPr/>
          <a:lstStyle>
            <a:lvl1pPr>
              <a:defRPr/>
            </a:lvl1pPr>
          </a:lstStyle>
          <a:p>
            <a:pPr>
              <a:defRPr/>
            </a:pPr>
            <a:fld id="{914367C8-50DC-4A57-B8D9-501C40C6E623}" type="datetimeFigureOut">
              <a:rPr lang="hu-HU"/>
              <a:pPr>
                <a:defRPr/>
              </a:pPr>
              <a:t>2012.03.01.</a:t>
            </a:fld>
            <a:endParaRPr lang="hu-HU"/>
          </a:p>
        </p:txBody>
      </p:sp>
      <p:sp>
        <p:nvSpPr>
          <p:cNvPr id="6" name="Dia számának helye 8"/>
          <p:cNvSpPr>
            <a:spLocks noGrp="1"/>
          </p:cNvSpPr>
          <p:nvPr>
            <p:ph type="sldNum" sz="quarter" idx="11"/>
          </p:nvPr>
        </p:nvSpPr>
        <p:spPr/>
        <p:txBody>
          <a:bodyPr/>
          <a:lstStyle>
            <a:lvl1pPr>
              <a:defRPr/>
            </a:lvl1pPr>
          </a:lstStyle>
          <a:p>
            <a:pPr>
              <a:defRPr/>
            </a:pPr>
            <a:fld id="{DAB0040E-CE2B-4534-BA8B-3B9B8A9B28AA}" type="slidenum">
              <a:rPr lang="hu-HU"/>
              <a:pPr>
                <a:defRPr/>
              </a:pPr>
              <a:t>‹#›</a:t>
            </a:fld>
            <a:endParaRPr lang="hu-HU"/>
          </a:p>
        </p:txBody>
      </p:sp>
      <p:sp>
        <p:nvSpPr>
          <p:cNvPr id="7" name="Élőláb helye 9"/>
          <p:cNvSpPr>
            <a:spLocks noGrp="1"/>
          </p:cNvSpPr>
          <p:nvPr>
            <p:ph type="ftr" sz="quarter" idx="12"/>
          </p:nvPr>
        </p:nvSpPr>
        <p:spPr/>
        <p:txBody>
          <a:bodyPr/>
          <a:lstStyle>
            <a:lvl1pPr>
              <a:defRPr/>
            </a:lvl1pPr>
          </a:lstStyle>
          <a:p>
            <a:pPr>
              <a:defRPr/>
            </a:pPr>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hu-HU" smtClean="0"/>
              <a:t>Mintacím szerkesztése</a:t>
            </a:r>
            <a:endParaRPr lang="en-US"/>
          </a:p>
        </p:txBody>
      </p:sp>
      <p:sp>
        <p:nvSpPr>
          <p:cNvPr id="3" name="Kép hely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hu-HU" noProof="0" smtClean="0"/>
              <a:t>Kép beszúrásához kattintson az ikonra</a:t>
            </a:r>
            <a:endParaRPr lang="en-US" noProof="0"/>
          </a:p>
        </p:txBody>
      </p:sp>
      <p:sp>
        <p:nvSpPr>
          <p:cNvPr id="4" name="Szöveg helye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hu-HU" smtClean="0"/>
              <a:t>Mintaszöveg szerkesztése</a:t>
            </a:r>
          </a:p>
        </p:txBody>
      </p:sp>
      <p:sp>
        <p:nvSpPr>
          <p:cNvPr id="5" name="Dátum helye 7"/>
          <p:cNvSpPr>
            <a:spLocks noGrp="1"/>
          </p:cNvSpPr>
          <p:nvPr>
            <p:ph type="dt" sz="half" idx="10"/>
          </p:nvPr>
        </p:nvSpPr>
        <p:spPr/>
        <p:txBody>
          <a:bodyPr/>
          <a:lstStyle>
            <a:lvl1pPr>
              <a:defRPr/>
            </a:lvl1pPr>
          </a:lstStyle>
          <a:p>
            <a:pPr>
              <a:defRPr/>
            </a:pPr>
            <a:fld id="{99D2FDA1-8A4C-4F24-B1A5-BB61CCA36E81}" type="datetimeFigureOut">
              <a:rPr lang="hu-HU"/>
              <a:pPr>
                <a:defRPr/>
              </a:pPr>
              <a:t>2012.03.01.</a:t>
            </a:fld>
            <a:endParaRPr lang="hu-HU"/>
          </a:p>
        </p:txBody>
      </p:sp>
      <p:sp>
        <p:nvSpPr>
          <p:cNvPr id="6" name="Dia számának helye 8"/>
          <p:cNvSpPr>
            <a:spLocks noGrp="1"/>
          </p:cNvSpPr>
          <p:nvPr>
            <p:ph type="sldNum" sz="quarter" idx="11"/>
          </p:nvPr>
        </p:nvSpPr>
        <p:spPr/>
        <p:txBody>
          <a:bodyPr/>
          <a:lstStyle>
            <a:lvl1pPr>
              <a:defRPr/>
            </a:lvl1pPr>
          </a:lstStyle>
          <a:p>
            <a:pPr>
              <a:defRPr/>
            </a:pPr>
            <a:fld id="{4A9A9166-D2AD-464C-8A9C-8C6B204975D6}" type="slidenum">
              <a:rPr lang="hu-HU"/>
              <a:pPr>
                <a:defRPr/>
              </a:pPr>
              <a:t>‹#›</a:t>
            </a:fld>
            <a:endParaRPr lang="hu-HU"/>
          </a:p>
        </p:txBody>
      </p:sp>
      <p:sp>
        <p:nvSpPr>
          <p:cNvPr id="7" name="Élőláb helye 9"/>
          <p:cNvSpPr>
            <a:spLocks noGrp="1"/>
          </p:cNvSpPr>
          <p:nvPr>
            <p:ph type="ftr" sz="quarter" idx="12"/>
          </p:nvPr>
        </p:nvSpPr>
        <p:spPr/>
        <p:txBody>
          <a:bodyPr/>
          <a:lstStyle>
            <a:lvl1pPr>
              <a:defRPr/>
            </a:lvl1pPr>
          </a:lstStyle>
          <a:p>
            <a:pPr>
              <a:defRPr/>
            </a:pPr>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zöveg helye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24" name="Dátum helye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F255A66C-6E11-4C84-AF92-6BDAFB6E8739}" type="datetimeFigureOut">
              <a:rPr lang="hu-HU"/>
              <a:pPr>
                <a:defRPr/>
              </a:pPr>
              <a:t>2012.03.01.</a:t>
            </a:fld>
            <a:endParaRPr lang="hu-HU"/>
          </a:p>
        </p:txBody>
      </p:sp>
      <p:sp>
        <p:nvSpPr>
          <p:cNvPr id="10" name="Élőláb helye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hu-HU"/>
          </a:p>
        </p:txBody>
      </p:sp>
      <p:sp>
        <p:nvSpPr>
          <p:cNvPr id="22" name="Dia számának helye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4AF90879-125A-44B2-970A-411FFF9D6CA9}" type="slidenum">
              <a:rPr lang="hu-HU"/>
              <a:pPr>
                <a:defRPr/>
              </a:pPr>
              <a:t>‹#›</a:t>
            </a:fld>
            <a:endParaRPr lang="hu-HU"/>
          </a:p>
        </p:txBody>
      </p:sp>
      <p:sp>
        <p:nvSpPr>
          <p:cNvPr id="5" name="Cím hely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hu-HU" smtClean="0"/>
              <a:t>Mintacím szerkesztése</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laletradigital.files.wordpress.com/2010/12/lorenzo-valla.jpg" TargetMode="Externa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16632"/>
            <a:ext cx="8291264" cy="3744416"/>
          </a:xfrm>
        </p:spPr>
        <p:txBody>
          <a:bodyPr/>
          <a:lstStyle/>
          <a:p>
            <a:pPr algn="ctr" fontAlgn="auto">
              <a:spcAft>
                <a:spcPts val="0"/>
              </a:spcAft>
              <a:defRPr/>
            </a:pPr>
            <a:r>
              <a:rPr lang="hu-HU" sz="4400" b="1" i="1" smtClean="0">
                <a:solidFill>
                  <a:schemeClr val="tx2"/>
                </a:solidFill>
              </a:rPr>
              <a:t>Megismerési stratégiák:</a:t>
            </a:r>
            <a:br>
              <a:rPr lang="hu-HU" sz="4400" b="1" i="1" smtClean="0">
                <a:solidFill>
                  <a:schemeClr val="tx2"/>
                </a:solidFill>
              </a:rPr>
            </a:br>
            <a:r>
              <a:rPr lang="hu-HU" sz="4400" b="1" i="1" smtClean="0">
                <a:solidFill>
                  <a:schemeClr val="accent2"/>
                </a:solidFill>
              </a:rPr>
              <a:t/>
            </a:r>
            <a:br>
              <a:rPr lang="hu-HU" sz="4400" b="1" i="1" smtClean="0">
                <a:solidFill>
                  <a:schemeClr val="accent2"/>
                </a:solidFill>
              </a:rPr>
            </a:br>
            <a:r>
              <a:rPr lang="hu-HU" sz="4400" b="1" i="1" smtClean="0">
                <a:solidFill>
                  <a:schemeClr val="accent2"/>
                </a:solidFill>
              </a:rPr>
              <a:t> </a:t>
            </a:r>
            <a:r>
              <a:rPr lang="hu-HU" sz="4400" b="1" i="1" smtClean="0">
                <a:solidFill>
                  <a:schemeClr val="tx2"/>
                </a:solidFill>
              </a:rPr>
              <a:t>Lorenzo </a:t>
            </a:r>
            <a:r>
              <a:rPr lang="hu-HU" sz="4400" b="1" i="1" err="1" smtClean="0">
                <a:solidFill>
                  <a:schemeClr val="tx2"/>
                </a:solidFill>
              </a:rPr>
              <a:t>Valla</a:t>
            </a:r>
            <a:r>
              <a:rPr lang="hu-HU" sz="4400" b="1" i="1" smtClean="0">
                <a:solidFill>
                  <a:schemeClr val="tx2"/>
                </a:solidFill>
              </a:rPr>
              <a:t> és a szövegkritika </a:t>
            </a:r>
            <a:endParaRPr lang="hu-HU" sz="4400" b="1" i="1">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ím 28"/>
          <p:cNvSpPr>
            <a:spLocks noGrp="1"/>
          </p:cNvSpPr>
          <p:nvPr>
            <p:ph type="title"/>
          </p:nvPr>
        </p:nvSpPr>
        <p:spPr>
          <a:xfrm>
            <a:off x="5795963" y="549275"/>
            <a:ext cx="2819400" cy="503238"/>
          </a:xfrm>
        </p:spPr>
        <p:txBody>
          <a:bodyPr/>
          <a:lstStyle/>
          <a:p>
            <a:pPr fontAlgn="auto">
              <a:spcAft>
                <a:spcPts val="0"/>
              </a:spcAft>
              <a:defRPr/>
            </a:pPr>
            <a:r>
              <a:rPr lang="hu-HU" sz="2000" dirty="0" smtClean="0"/>
              <a:t>A  hét szabad művészet</a:t>
            </a:r>
            <a:endParaRPr lang="hu-HU" sz="2000" dirty="0"/>
          </a:p>
        </p:txBody>
      </p:sp>
      <p:sp>
        <p:nvSpPr>
          <p:cNvPr id="15362" name="Szöveg helye 30"/>
          <p:cNvSpPr>
            <a:spLocks noGrp="1"/>
          </p:cNvSpPr>
          <p:nvPr>
            <p:ph type="body" sz="half" idx="2"/>
          </p:nvPr>
        </p:nvSpPr>
        <p:spPr>
          <a:xfrm>
            <a:off x="6300788" y="1628775"/>
            <a:ext cx="2057400" cy="4419600"/>
          </a:xfrm>
        </p:spPr>
        <p:txBody>
          <a:bodyPr/>
          <a:lstStyle/>
          <a:p>
            <a:pPr marL="342900" indent="-342900">
              <a:lnSpc>
                <a:spcPct val="100000"/>
              </a:lnSpc>
            </a:pPr>
            <a:r>
              <a:rPr lang="hu-HU" smtClean="0"/>
              <a:t>Grammatica</a:t>
            </a:r>
          </a:p>
          <a:p>
            <a:pPr marL="342900" indent="-342900">
              <a:lnSpc>
                <a:spcPct val="100000"/>
              </a:lnSpc>
            </a:pPr>
            <a:r>
              <a:rPr lang="hu-HU" smtClean="0"/>
              <a:t>Rethorica</a:t>
            </a:r>
          </a:p>
          <a:p>
            <a:pPr marL="342900" indent="-342900">
              <a:lnSpc>
                <a:spcPct val="100000"/>
              </a:lnSpc>
            </a:pPr>
            <a:r>
              <a:rPr lang="hu-HU" smtClean="0"/>
              <a:t>Dialettica</a:t>
            </a:r>
          </a:p>
          <a:p>
            <a:pPr marL="342900" indent="-342900">
              <a:lnSpc>
                <a:spcPct val="100000"/>
              </a:lnSpc>
            </a:pPr>
            <a:r>
              <a:rPr lang="hu-HU" smtClean="0"/>
              <a:t>**************</a:t>
            </a:r>
          </a:p>
          <a:p>
            <a:pPr marL="342900" indent="-342900">
              <a:lnSpc>
                <a:spcPct val="100000"/>
              </a:lnSpc>
            </a:pPr>
            <a:r>
              <a:rPr lang="hu-HU" smtClean="0"/>
              <a:t>Arithmetica</a:t>
            </a:r>
          </a:p>
          <a:p>
            <a:pPr marL="342900" indent="-342900">
              <a:lnSpc>
                <a:spcPct val="100000"/>
              </a:lnSpc>
            </a:pPr>
            <a:r>
              <a:rPr lang="hu-HU" smtClean="0"/>
              <a:t>Geometria</a:t>
            </a:r>
          </a:p>
          <a:p>
            <a:pPr marL="342900" indent="-342900">
              <a:lnSpc>
                <a:spcPct val="100000"/>
              </a:lnSpc>
            </a:pPr>
            <a:r>
              <a:rPr lang="hu-HU" smtClean="0"/>
              <a:t>Astronomia</a:t>
            </a:r>
          </a:p>
          <a:p>
            <a:pPr marL="342900" indent="-342900">
              <a:lnSpc>
                <a:spcPct val="100000"/>
              </a:lnSpc>
            </a:pPr>
            <a:r>
              <a:rPr lang="hu-HU" smtClean="0"/>
              <a:t>Musica</a:t>
            </a:r>
          </a:p>
          <a:p>
            <a:pPr marL="342900" indent="-342900">
              <a:lnSpc>
                <a:spcPct val="100000"/>
              </a:lnSpc>
            </a:pPr>
            <a:endParaRPr lang="hu-HU" smtClean="0"/>
          </a:p>
          <a:p>
            <a:pPr marL="342900" indent="-342900">
              <a:lnSpc>
                <a:spcPct val="100000"/>
              </a:lnSpc>
            </a:pPr>
            <a:endParaRPr lang="hu-HU" smtClean="0"/>
          </a:p>
        </p:txBody>
      </p:sp>
      <p:pic>
        <p:nvPicPr>
          <p:cNvPr id="15363" name="Picture 4" descr="beolvasás"/>
          <p:cNvPicPr>
            <a:picLocks noChangeAspect="1" noChangeArrowheads="1"/>
          </p:cNvPicPr>
          <p:nvPr/>
        </p:nvPicPr>
        <p:blipFill>
          <a:blip r:embed="rId2"/>
          <a:srcRect/>
          <a:stretch>
            <a:fillRect/>
          </a:stretch>
        </p:blipFill>
        <p:spPr bwMode="auto">
          <a:xfrm>
            <a:off x="468313" y="404813"/>
            <a:ext cx="4895850" cy="610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églalap 1"/>
          <p:cNvSpPr>
            <a:spLocks noChangeArrowheads="1"/>
          </p:cNvSpPr>
          <p:nvPr/>
        </p:nvSpPr>
        <p:spPr bwMode="auto">
          <a:xfrm>
            <a:off x="395288" y="188913"/>
            <a:ext cx="8424862" cy="5970587"/>
          </a:xfrm>
          <a:prstGeom prst="rect">
            <a:avLst/>
          </a:prstGeom>
          <a:noFill/>
          <a:ln w="9525">
            <a:noFill/>
            <a:miter lim="800000"/>
            <a:headEnd/>
            <a:tailEnd/>
          </a:ln>
        </p:spPr>
        <p:txBody>
          <a:bodyPr>
            <a:spAutoFit/>
          </a:bodyPr>
          <a:lstStyle/>
          <a:p>
            <a:endParaRPr lang="hu-HU" sz="2400" b="1">
              <a:latin typeface="Constantia" pitchFamily="18" charset="0"/>
            </a:endParaRPr>
          </a:p>
          <a:p>
            <a:r>
              <a:rPr lang="hu-HU" sz="2400" b="1">
                <a:solidFill>
                  <a:schemeClr val="tx2"/>
                </a:solidFill>
                <a:latin typeface="Constantia" pitchFamily="18" charset="0"/>
              </a:rPr>
              <a:t>A „studia humanitatis”  nevelési gyakorlata </a:t>
            </a:r>
          </a:p>
          <a:p>
            <a:endParaRPr lang="hu-HU">
              <a:solidFill>
                <a:schemeClr val="tx2"/>
              </a:solidFill>
              <a:latin typeface="Constantia" pitchFamily="18" charset="0"/>
            </a:endParaRPr>
          </a:p>
          <a:p>
            <a:r>
              <a:rPr lang="hu-HU" sz="2800" b="1">
                <a:solidFill>
                  <a:schemeClr val="tx2"/>
                </a:solidFill>
                <a:latin typeface="Constantia" pitchFamily="18" charset="0"/>
              </a:rPr>
              <a:t>			KÖLTÉSZET</a:t>
            </a:r>
          </a:p>
          <a:p>
            <a:endParaRPr lang="hu-HU">
              <a:solidFill>
                <a:schemeClr val="tx2"/>
              </a:solidFill>
              <a:latin typeface="Constantia" pitchFamily="18" charset="0"/>
            </a:endParaRPr>
          </a:p>
          <a:p>
            <a:r>
              <a:rPr lang="hu-HU">
                <a:solidFill>
                  <a:schemeClr val="tx2"/>
                </a:solidFill>
                <a:latin typeface="Constantia" pitchFamily="18" charset="0"/>
              </a:rPr>
              <a:t>Horatius (</a:t>
            </a:r>
            <a:r>
              <a:rPr lang="hu-HU" i="1">
                <a:solidFill>
                  <a:schemeClr val="tx2"/>
                </a:solidFill>
                <a:latin typeface="Constantia" pitchFamily="18" charset="0"/>
              </a:rPr>
              <a:t>Ars poetica</a:t>
            </a:r>
            <a:r>
              <a:rPr lang="hu-HU">
                <a:solidFill>
                  <a:schemeClr val="tx2"/>
                </a:solidFill>
                <a:latin typeface="Constantia" pitchFamily="18" charset="0"/>
              </a:rPr>
              <a:t>) docere et delectare – grammatica,  rethorica, dialettica</a:t>
            </a:r>
          </a:p>
          <a:p>
            <a:r>
              <a:rPr lang="hu-HU">
                <a:solidFill>
                  <a:schemeClr val="tx2"/>
                </a:solidFill>
                <a:latin typeface="Constantia" pitchFamily="18" charset="0"/>
              </a:rPr>
              <a:t> </a:t>
            </a:r>
          </a:p>
          <a:p>
            <a:r>
              <a:rPr lang="hu-HU">
                <a:solidFill>
                  <a:schemeClr val="tx2"/>
                </a:solidFill>
                <a:latin typeface="Constantia" pitchFamily="18" charset="0"/>
              </a:rPr>
              <a:t>Filológia – a „barbárságtól” megtisztított szöveg helyreállítása, exempla</a:t>
            </a:r>
          </a:p>
          <a:p>
            <a:endParaRPr lang="hu-HU">
              <a:solidFill>
                <a:schemeClr val="tx2"/>
              </a:solidFill>
              <a:latin typeface="Constantia" pitchFamily="18" charset="0"/>
            </a:endParaRPr>
          </a:p>
          <a:p>
            <a:r>
              <a:rPr lang="hu-HU">
                <a:solidFill>
                  <a:schemeClr val="tx2"/>
                </a:solidFill>
                <a:latin typeface="Constantia" pitchFamily="18" charset="0"/>
              </a:rPr>
              <a:t>Ékesszólás  -- veritas + pulchritudo (Trapesunzio, </a:t>
            </a:r>
            <a:r>
              <a:rPr lang="hu-HU" i="1">
                <a:solidFill>
                  <a:schemeClr val="tx2"/>
                </a:solidFill>
                <a:latin typeface="Constantia" pitchFamily="18" charset="0"/>
              </a:rPr>
              <a:t>Rhetoricorum libri</a:t>
            </a:r>
            <a:r>
              <a:rPr lang="hu-HU">
                <a:solidFill>
                  <a:schemeClr val="tx2"/>
                </a:solidFill>
                <a:latin typeface="Constantia" pitchFamily="18" charset="0"/>
              </a:rPr>
              <a:t>, 1435)</a:t>
            </a:r>
          </a:p>
          <a:p>
            <a:endParaRPr lang="hu-HU">
              <a:solidFill>
                <a:schemeClr val="tx2"/>
              </a:solidFill>
              <a:latin typeface="Constantia" pitchFamily="18" charset="0"/>
            </a:endParaRPr>
          </a:p>
          <a:p>
            <a:endParaRPr lang="hu-HU">
              <a:solidFill>
                <a:schemeClr val="tx2"/>
              </a:solidFill>
              <a:latin typeface="Constantia" pitchFamily="18" charset="0"/>
            </a:endParaRPr>
          </a:p>
          <a:p>
            <a:r>
              <a:rPr lang="hu-HU">
                <a:solidFill>
                  <a:schemeClr val="tx2"/>
                </a:solidFill>
                <a:latin typeface="Constantia" pitchFamily="18" charset="0"/>
              </a:rPr>
              <a:t>	</a:t>
            </a:r>
            <a:r>
              <a:rPr lang="hu-HU" b="1">
                <a:solidFill>
                  <a:schemeClr val="tx2"/>
                </a:solidFill>
                <a:latin typeface="Constantia" pitchFamily="18" charset="0"/>
              </a:rPr>
              <a:t>Lectio  auctoris</a:t>
            </a:r>
            <a:r>
              <a:rPr lang="hu-HU">
                <a:solidFill>
                  <a:schemeClr val="tx2"/>
                </a:solidFill>
                <a:latin typeface="Constantia" pitchFamily="18" charset="0"/>
              </a:rPr>
              <a:t>	</a:t>
            </a:r>
          </a:p>
          <a:p>
            <a:endParaRPr lang="hu-HU">
              <a:solidFill>
                <a:schemeClr val="tx2"/>
              </a:solidFill>
              <a:latin typeface="Constantia" pitchFamily="18" charset="0"/>
            </a:endParaRPr>
          </a:p>
          <a:p>
            <a:endParaRPr lang="hu-HU">
              <a:solidFill>
                <a:schemeClr val="tx2"/>
              </a:solidFill>
              <a:latin typeface="Constantia" pitchFamily="18" charset="0"/>
            </a:endParaRPr>
          </a:p>
          <a:p>
            <a:r>
              <a:rPr lang="hu-HU">
                <a:solidFill>
                  <a:schemeClr val="tx2"/>
                </a:solidFill>
                <a:latin typeface="Constantia" pitchFamily="18" charset="0"/>
              </a:rPr>
              <a:t>	„A nyelvi, szintaktikai és irodalmi formák, eljárások és helyzetek folytonos 	elemzése és retorikai összevetése nyomán a költői művet  autonóm emberi 	tevékenység tiszta kifejezéseként kezdik felfogni.”</a:t>
            </a:r>
          </a:p>
          <a:p>
            <a:endParaRPr lang="hu-HU">
              <a:solidFill>
                <a:schemeClr val="tx2"/>
              </a:solidFill>
              <a:latin typeface="Constantia" pitchFamily="18" charset="0"/>
            </a:endParaRPr>
          </a:p>
          <a:p>
            <a:r>
              <a:rPr lang="hu-HU">
                <a:solidFill>
                  <a:schemeClr val="tx2"/>
                </a:solidFill>
                <a:latin typeface="Constantia" pitchFamily="18" charset="0"/>
              </a:rPr>
              <a:t>						Cesare Vasoli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ím 22"/>
          <p:cNvSpPr>
            <a:spLocks noGrp="1"/>
          </p:cNvSpPr>
          <p:nvPr>
            <p:ph type="title"/>
          </p:nvPr>
        </p:nvSpPr>
        <p:spPr>
          <a:xfrm>
            <a:off x="3708400" y="549275"/>
            <a:ext cx="4978400" cy="595313"/>
          </a:xfrm>
        </p:spPr>
        <p:txBody>
          <a:bodyPr/>
          <a:lstStyle/>
          <a:p>
            <a:pPr fontAlgn="auto">
              <a:spcAft>
                <a:spcPts val="0"/>
              </a:spcAft>
              <a:defRPr/>
            </a:pPr>
            <a:r>
              <a:rPr lang="hu-HU" sz="2400" dirty="0" smtClean="0"/>
              <a:t>Lorenzo </a:t>
            </a:r>
            <a:r>
              <a:rPr lang="hu-HU" sz="2400" dirty="0" err="1" smtClean="0"/>
              <a:t>Valla</a:t>
            </a:r>
            <a:r>
              <a:rPr lang="hu-HU" sz="2400" dirty="0" smtClean="0"/>
              <a:t> (1405-1457</a:t>
            </a:r>
            <a:r>
              <a:rPr lang="hu-HU" dirty="0" smtClean="0"/>
              <a:t>)</a:t>
            </a:r>
            <a:endParaRPr lang="hu-HU" dirty="0"/>
          </a:p>
        </p:txBody>
      </p:sp>
      <p:sp>
        <p:nvSpPr>
          <p:cNvPr id="18434" name="Szöveg helye 24"/>
          <p:cNvSpPr>
            <a:spLocks noGrp="1"/>
          </p:cNvSpPr>
          <p:nvPr>
            <p:ph type="body" sz="half" idx="2"/>
          </p:nvPr>
        </p:nvSpPr>
        <p:spPr>
          <a:xfrm>
            <a:off x="3563938" y="1341438"/>
            <a:ext cx="5122862" cy="4032250"/>
          </a:xfrm>
        </p:spPr>
        <p:txBody>
          <a:bodyPr/>
          <a:lstStyle/>
          <a:p>
            <a:r>
              <a:rPr lang="hu-HU" sz="2000" smtClean="0"/>
              <a:t>Quintilianus dicsérete (Ciceróval szembeállítva)</a:t>
            </a:r>
          </a:p>
          <a:p>
            <a:r>
              <a:rPr lang="hu-HU" sz="2000" smtClean="0"/>
              <a:t>Aszkézis  vs. Hedonizmus (</a:t>
            </a:r>
            <a:r>
              <a:rPr lang="hu-HU" sz="2000" i="1" smtClean="0"/>
              <a:t>De voluptate, </a:t>
            </a:r>
            <a:r>
              <a:rPr lang="hu-HU" sz="2000" smtClean="0"/>
              <a:t>1431)</a:t>
            </a:r>
          </a:p>
          <a:p>
            <a:r>
              <a:rPr lang="hu-HU" sz="2000" i="1" smtClean="0"/>
              <a:t>Elegantiarum libri </a:t>
            </a:r>
            <a:r>
              <a:rPr lang="hu-HU" sz="2000" smtClean="0"/>
              <a:t>(1444)</a:t>
            </a:r>
            <a:endParaRPr lang="hu-HU" sz="2000" i="1" smtClean="0"/>
          </a:p>
          <a:p>
            <a:r>
              <a:rPr lang="hu-HU" sz="2000" smtClean="0"/>
              <a:t>Latin nyelv – római birodalom</a:t>
            </a:r>
          </a:p>
          <a:p>
            <a:endParaRPr lang="hu-HU" sz="2000" smtClean="0"/>
          </a:p>
          <a:p>
            <a:r>
              <a:rPr lang="hu-HU" sz="2000" smtClean="0"/>
              <a:t>Filológia  (Konstantinus – hamis  alapítólevél, </a:t>
            </a:r>
            <a:r>
              <a:rPr lang="hu-HU" sz="2000" i="1" smtClean="0"/>
              <a:t>De falso credita et ementita Costantini donatione declamatio</a:t>
            </a:r>
            <a:r>
              <a:rPr lang="hu-HU" sz="2000" smtClean="0"/>
              <a:t>,  1440)</a:t>
            </a:r>
          </a:p>
          <a:p>
            <a:endParaRPr lang="hu-HU" sz="2000" smtClean="0"/>
          </a:p>
          <a:p>
            <a:endParaRPr lang="hu-HU" sz="2000" smtClean="0"/>
          </a:p>
          <a:p>
            <a:endParaRPr lang="hu-HU" sz="2000" smtClean="0"/>
          </a:p>
        </p:txBody>
      </p:sp>
      <p:pic>
        <p:nvPicPr>
          <p:cNvPr id="18435" name="Picture 2" descr="http://laletradigital.files.wordpress.com/2010/12/lorenzo-valla.jpg?w=151&amp;h=210">
            <a:hlinkClick r:id="rId2"/>
          </p:cNvPr>
          <p:cNvPicPr>
            <a:picLocks noChangeAspect="1" noChangeArrowheads="1"/>
          </p:cNvPicPr>
          <p:nvPr/>
        </p:nvPicPr>
        <p:blipFill>
          <a:blip r:embed="rId3"/>
          <a:srcRect/>
          <a:stretch>
            <a:fillRect/>
          </a:stretch>
        </p:blipFill>
        <p:spPr bwMode="auto">
          <a:xfrm>
            <a:off x="539750" y="549275"/>
            <a:ext cx="2174875" cy="3024188"/>
          </a:xfrm>
          <a:prstGeom prst="rect">
            <a:avLst/>
          </a:prstGeom>
          <a:noFill/>
          <a:ln w="9525">
            <a:noFill/>
            <a:miter lim="800000"/>
            <a:headEnd/>
            <a:tailEnd/>
          </a:ln>
        </p:spPr>
      </p:pic>
      <p:sp>
        <p:nvSpPr>
          <p:cNvPr id="18436" name="Téglalap 21"/>
          <p:cNvSpPr>
            <a:spLocks noChangeArrowheads="1"/>
          </p:cNvSpPr>
          <p:nvPr/>
        </p:nvSpPr>
        <p:spPr bwMode="auto">
          <a:xfrm>
            <a:off x="17687925" y="-7494588"/>
            <a:ext cx="2286000" cy="23361651"/>
          </a:xfrm>
          <a:prstGeom prst="rect">
            <a:avLst/>
          </a:prstGeom>
          <a:noFill/>
          <a:ln w="9525">
            <a:noFill/>
            <a:miter lim="800000"/>
            <a:headEnd/>
            <a:tailEnd/>
          </a:ln>
        </p:spPr>
        <p:txBody>
          <a:bodyPr>
            <a:spAutoFit/>
          </a:bodyPr>
          <a:lstStyle/>
          <a:p>
            <a:pPr eaLnBrk="0" hangingPunct="0"/>
            <a:r>
              <a:rPr lang="hu-HU" sz="12600">
                <a:solidFill>
                  <a:srgbClr val="FFFFFF"/>
                </a:solidFill>
              </a:rPr>
              <a:t>Lorenzo Valla (1406-1457)</a:t>
            </a:r>
          </a:p>
        </p:txBody>
      </p:sp>
      <p:pic>
        <p:nvPicPr>
          <p:cNvPr id="18437" name="Picture 2" descr="http://upload.wikimedia.org/wikipedia/commons/thumb/b/bc/Sylvester_I_and_Constantine.jpg/400px-Sylvester_I_and_Constantine.jpg"/>
          <p:cNvPicPr>
            <a:picLocks noChangeAspect="1" noChangeArrowheads="1"/>
          </p:cNvPicPr>
          <p:nvPr/>
        </p:nvPicPr>
        <p:blipFill>
          <a:blip r:embed="rId4"/>
          <a:srcRect/>
          <a:stretch>
            <a:fillRect/>
          </a:stretch>
        </p:blipFill>
        <p:spPr bwMode="auto">
          <a:xfrm>
            <a:off x="223838" y="4437063"/>
            <a:ext cx="3025775"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F:\GÉP\A_JOSKA\MÉLTÓSÁG\szabad_akarat.JPG"/>
          <p:cNvPicPr>
            <a:picLocks noChangeAspect="1" noChangeArrowheads="1"/>
          </p:cNvPicPr>
          <p:nvPr/>
        </p:nvPicPr>
        <p:blipFill>
          <a:blip r:embed="rId3"/>
          <a:srcRect/>
          <a:stretch>
            <a:fillRect/>
          </a:stretch>
        </p:blipFill>
        <p:spPr bwMode="auto">
          <a:xfrm>
            <a:off x="468313" y="333375"/>
            <a:ext cx="3340100" cy="4614863"/>
          </a:xfrm>
          <a:prstGeom prst="rect">
            <a:avLst/>
          </a:prstGeom>
          <a:noFill/>
          <a:ln w="9525">
            <a:noFill/>
            <a:miter lim="800000"/>
            <a:headEnd/>
            <a:tailEnd/>
          </a:ln>
        </p:spPr>
      </p:pic>
      <p:sp>
        <p:nvSpPr>
          <p:cNvPr id="19458" name="Téglalap 2"/>
          <p:cNvSpPr>
            <a:spLocks noChangeArrowheads="1"/>
          </p:cNvSpPr>
          <p:nvPr/>
        </p:nvSpPr>
        <p:spPr bwMode="auto">
          <a:xfrm>
            <a:off x="3924300" y="476250"/>
            <a:ext cx="4824413" cy="4616450"/>
          </a:xfrm>
          <a:prstGeom prst="rect">
            <a:avLst/>
          </a:prstGeom>
          <a:noFill/>
          <a:ln w="9525">
            <a:noFill/>
            <a:miter lim="800000"/>
            <a:headEnd/>
            <a:tailEnd/>
          </a:ln>
        </p:spPr>
        <p:txBody>
          <a:bodyPr>
            <a:spAutoFit/>
          </a:bodyPr>
          <a:lstStyle/>
          <a:p>
            <a:r>
              <a:rPr lang="hu-HU" sz="2400">
                <a:latin typeface="Constantia" pitchFamily="18" charset="0"/>
              </a:rPr>
              <a:t> </a:t>
            </a:r>
            <a:r>
              <a:rPr lang="hu-HU" sz="2400" i="1">
                <a:solidFill>
                  <a:schemeClr val="tx2"/>
                </a:solidFill>
                <a:latin typeface="Constantia" pitchFamily="18" charset="0"/>
              </a:rPr>
              <a:t>A szabad akaratról </a:t>
            </a:r>
            <a:r>
              <a:rPr lang="hu-HU" sz="2400">
                <a:solidFill>
                  <a:schemeClr val="tx2"/>
                </a:solidFill>
                <a:latin typeface="Constantia" pitchFamily="18" charset="0"/>
              </a:rPr>
              <a:t>(1439)</a:t>
            </a:r>
          </a:p>
          <a:p>
            <a:endParaRPr lang="hu-HU">
              <a:solidFill>
                <a:schemeClr val="tx2"/>
              </a:solidFill>
              <a:latin typeface="Constantia" pitchFamily="18" charset="0"/>
            </a:endParaRPr>
          </a:p>
          <a:p>
            <a:r>
              <a:rPr lang="hu-HU">
                <a:solidFill>
                  <a:schemeClr val="tx2"/>
                </a:solidFill>
                <a:latin typeface="Constantia" pitchFamily="18" charset="0"/>
              </a:rPr>
              <a:t>Dialógus </a:t>
            </a:r>
            <a:r>
              <a:rPr lang="hu-HU" b="1">
                <a:solidFill>
                  <a:schemeClr val="tx2"/>
                </a:solidFill>
                <a:latin typeface="Constantia" pitchFamily="18" charset="0"/>
              </a:rPr>
              <a:t>An</a:t>
            </a:r>
            <a:r>
              <a:rPr lang="hu-HU">
                <a:solidFill>
                  <a:schemeClr val="tx2"/>
                </a:solidFill>
                <a:latin typeface="Constantia" pitchFamily="18" charset="0"/>
              </a:rPr>
              <a:t>[tonius Glarea] és </a:t>
            </a:r>
            <a:r>
              <a:rPr lang="hu-HU" b="1">
                <a:solidFill>
                  <a:schemeClr val="tx2"/>
                </a:solidFill>
                <a:latin typeface="Constantia" pitchFamily="18" charset="0"/>
              </a:rPr>
              <a:t>Lau</a:t>
            </a:r>
            <a:r>
              <a:rPr lang="hu-HU">
                <a:solidFill>
                  <a:schemeClr val="tx2"/>
                </a:solidFill>
                <a:latin typeface="Constantia" pitchFamily="18" charset="0"/>
              </a:rPr>
              <a:t>[rentius Valla] között</a:t>
            </a:r>
          </a:p>
          <a:p>
            <a:endParaRPr lang="hu-HU">
              <a:solidFill>
                <a:schemeClr val="tx2"/>
              </a:solidFill>
              <a:latin typeface="Constantia" pitchFamily="18" charset="0"/>
            </a:endParaRPr>
          </a:p>
          <a:p>
            <a:endParaRPr lang="hu-HU">
              <a:solidFill>
                <a:schemeClr val="tx2"/>
              </a:solidFill>
              <a:latin typeface="Constantia" pitchFamily="18" charset="0"/>
            </a:endParaRPr>
          </a:p>
          <a:p>
            <a:r>
              <a:rPr lang="hu-HU">
                <a:solidFill>
                  <a:schemeClr val="tx2"/>
                </a:solidFill>
                <a:latin typeface="Constantia" pitchFamily="18" charset="0"/>
              </a:rPr>
              <a:t>„</a:t>
            </a:r>
            <a:r>
              <a:rPr lang="hu-HU" b="1">
                <a:solidFill>
                  <a:schemeClr val="tx2"/>
                </a:solidFill>
                <a:latin typeface="Constantia" pitchFamily="18" charset="0"/>
              </a:rPr>
              <a:t>Lau</a:t>
            </a:r>
            <a:r>
              <a:rPr lang="hu-HU">
                <a:solidFill>
                  <a:schemeClr val="tx2"/>
                </a:solidFill>
                <a:latin typeface="Constantia" pitchFamily="18" charset="0"/>
              </a:rPr>
              <a:t>:  „Azt mondod, hogy Isten előre látta, miszerint Judás  áruló lesz: vajon ezzel már rá is vette az árulásra? Nem látom be. Ha Isten előre tudja is azt, amit az ember tenni fog, attól az még nem szükségszerű is egyszersmind, minthogy saját akaratodból fogod azt megtenni; amit pedig saját akaratodból teszel, az nem lehet szükségszerű.”</a:t>
            </a:r>
          </a:p>
          <a:p>
            <a:endParaRPr lang="hu-HU">
              <a:solidFill>
                <a:schemeClr val="tx2"/>
              </a:solidFill>
              <a:latin typeface="Constantia" pitchFamily="18" charset="0"/>
            </a:endParaRPr>
          </a:p>
          <a:p>
            <a:r>
              <a:rPr lang="hu-HU">
                <a:solidFill>
                  <a:schemeClr val="tx2"/>
                </a:solidFill>
                <a:latin typeface="Constantia" pitchFamily="18" charset="0"/>
              </a:rPr>
              <a:t>	(Kardos Tiborné fordítása)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176</Words>
  <Application>Microsoft Office PowerPoint</Application>
  <PresentationFormat>Diavetítés a képernyőre (4:3 oldalarány)</PresentationFormat>
  <Paragraphs>46</Paragraphs>
  <Slides>5</Slides>
  <Notes>2</Notes>
  <HiddenSlides>0</HiddenSlides>
  <MMClips>0</MMClips>
  <ScaleCrop>false</ScaleCrop>
  <HeadingPairs>
    <vt:vector size="6" baseType="variant">
      <vt:variant>
        <vt:lpstr>Használt betűtípusok</vt:lpstr>
      </vt:variant>
      <vt:variant>
        <vt:i4>4</vt:i4>
      </vt:variant>
      <vt:variant>
        <vt:lpstr>Tervezősablon</vt:lpstr>
      </vt:variant>
      <vt:variant>
        <vt:i4>6</vt:i4>
      </vt:variant>
      <vt:variant>
        <vt:lpstr>Diacímek</vt:lpstr>
      </vt:variant>
      <vt:variant>
        <vt:i4>5</vt:i4>
      </vt:variant>
    </vt:vector>
  </HeadingPairs>
  <TitlesOfParts>
    <vt:vector size="15" baseType="lpstr">
      <vt:lpstr>Constantia</vt:lpstr>
      <vt:lpstr>Arial</vt:lpstr>
      <vt:lpstr>Wingdings 2</vt:lpstr>
      <vt:lpstr>Calibri</vt:lpstr>
      <vt:lpstr>Papír</vt:lpstr>
      <vt:lpstr>Papír</vt:lpstr>
      <vt:lpstr>Papír</vt:lpstr>
      <vt:lpstr>Papír</vt:lpstr>
      <vt:lpstr>Papír</vt:lpstr>
      <vt:lpstr>Papír</vt:lpstr>
      <vt:lpstr>1. dia</vt:lpstr>
      <vt:lpstr>A  hét szabad művészet</vt:lpstr>
      <vt:lpstr>3. dia</vt:lpstr>
      <vt:lpstr>Lorenzo Valla (1405-1457)</vt:lpstr>
      <vt:lpstr>5. dia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Megismerési stratégiák: Lorenzo Valla és a szövegkritika </dc:title>
  <dc:creator>DELL GX620</dc:creator>
  <cp:lastModifiedBy>donbianco</cp:lastModifiedBy>
  <cp:revision>56</cp:revision>
  <dcterms:created xsi:type="dcterms:W3CDTF">2012-02-13T12:32:45Z</dcterms:created>
  <dcterms:modified xsi:type="dcterms:W3CDTF">2012-03-01T10:35:00Z</dcterms:modified>
</cp:coreProperties>
</file>